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4" r:id="rId2"/>
    <p:sldId id="257" r:id="rId3"/>
    <p:sldId id="259" r:id="rId4"/>
    <p:sldId id="276" r:id="rId5"/>
    <p:sldId id="280" r:id="rId6"/>
    <p:sldId id="284" r:id="rId7"/>
    <p:sldId id="282" r:id="rId8"/>
    <p:sldId id="291" r:id="rId9"/>
    <p:sldId id="263" r:id="rId10"/>
    <p:sldId id="283" r:id="rId11"/>
    <p:sldId id="267" r:id="rId12"/>
    <p:sldId id="285" r:id="rId13"/>
    <p:sldId id="286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y Quach Trang" initials="EQT" lastIdx="8" clrIdx="0">
    <p:extLst>
      <p:ext uri="{19B8F6BF-5375-455C-9EA6-DF929625EA0E}">
        <p15:presenceInfo xmlns:p15="http://schemas.microsoft.com/office/powerpoint/2012/main" userId="S::etrang@worldbank.org::a6f15eab-82eb-498a-9dee-38ede8c157cf" providerId="AD"/>
      </p:ext>
    </p:extLst>
  </p:cmAuthor>
  <p:cmAuthor id="2" name="Yingzhao Ouyang" initials="YO" lastIdx="3" clrIdx="1">
    <p:extLst>
      <p:ext uri="{19B8F6BF-5375-455C-9EA6-DF929625EA0E}">
        <p15:presenceInfo xmlns:p15="http://schemas.microsoft.com/office/powerpoint/2012/main" userId="89f6b5db53cf15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97" d="100"/>
          <a:sy n="97" d="100"/>
        </p:scale>
        <p:origin x="8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1:00:22.801" idx="4">
    <p:pos x="2283" y="1162"/>
    <p:text>We should cut the number of words on this slide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4:54.606" idx="1">
    <p:pos x="7052" y="292"/>
    <p:text>We should label which stations and time frame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1:24.322" idx="5">
    <p:pos x="1288" y="2419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6T20:55:20.379" idx="2">
    <p:pos x="5592" y="199"/>
    <p:text>Should label time period of data</p:text>
    <p:extLst>
      <p:ext uri="{C676402C-5697-4E1C-873F-D02D1690AC5C}">
        <p15:threadingInfo xmlns:p15="http://schemas.microsoft.com/office/powerpoint/2012/main" timeZoneBias="-420"/>
      </p:ext>
    </p:extLst>
  </p:cm>
  <p:cm authorId="1" dt="2020-04-16T21:03:05.066" idx="7">
    <p:pos x="1633" y="2995"/>
    <p:text>There should be 1 sentence answering "so what" ....(for example, this is our key finding -&gt; this is what it means for WMYT / why is this important / why have we chosen to tell you this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6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37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94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04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444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8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488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4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09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35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85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2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6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57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44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4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C7100A8-68B8-4078-9868-2A9B8795BC52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909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3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751" y="529616"/>
            <a:ext cx="7359109" cy="1587306"/>
          </a:xfrm>
        </p:spPr>
        <p:txBody>
          <a:bodyPr>
            <a:normAutofit fontScale="90000"/>
          </a:bodyPr>
          <a:lstStyle/>
          <a:p>
            <a:pPr algn="l"/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MTA Data Analysis of NYC</a:t>
            </a:r>
            <a:b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Subway for WTWY</a:t>
            </a:r>
            <a:endParaRPr lang="en-GB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0008" y="3051987"/>
            <a:ext cx="4155375" cy="7540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400" dirty="0"/>
              <a:t>By Eddy, </a:t>
            </a:r>
            <a:r>
              <a:rPr lang="en-GB" sz="2400" dirty="0" err="1"/>
              <a:t>Yingzhao</a:t>
            </a:r>
            <a:r>
              <a:rPr lang="en-GB" sz="2400" dirty="0"/>
              <a:t> and Ashvine</a:t>
            </a:r>
          </a:p>
          <a:p>
            <a:pPr algn="l"/>
            <a:r>
              <a:rPr lang="en-GB" sz="2400" dirty="0"/>
              <a:t>17 April 2020</a:t>
            </a:r>
          </a:p>
        </p:txBody>
      </p:sp>
      <p:pic>
        <p:nvPicPr>
          <p:cNvPr id="3" name="Picture 2" descr="A picture containing road&#10;&#10;Description automatically generated">
            <a:extLst>
              <a:ext uri="{FF2B5EF4-FFF2-40B4-BE49-F238E27FC236}">
                <a16:creationId xmlns:a16="http://schemas.microsoft.com/office/drawing/2014/main" id="{426851EF-1455-43E9-88A4-81FC7B222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65" y="0"/>
            <a:ext cx="457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53193"/>
            <a:ext cx="1017477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…to support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Women Tech Women Yes</a:t>
            </a:r>
          </a:p>
        </p:txBody>
      </p:sp>
      <p:pic>
        <p:nvPicPr>
          <p:cNvPr id="8" name="Picture 7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55B68EE2-B0B9-4BA8-98A3-BF04E69F5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5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37D20713-0E6F-40F4-BCA8-935DFD9F1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07" y="1246907"/>
            <a:ext cx="3341986" cy="50063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icture containing person, man, snow, skiing&#10;&#10;Description automatically generated">
            <a:extLst>
              <a:ext uri="{FF2B5EF4-FFF2-40B4-BE49-F238E27FC236}">
                <a16:creationId xmlns:a16="http://schemas.microsoft.com/office/drawing/2014/main" id="{FC63166C-23D2-483F-A204-75106E249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89" y="1246908"/>
            <a:ext cx="3341986" cy="5006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286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2763" y="2609645"/>
            <a:ext cx="4663237" cy="81935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000">
                <a:latin typeface="Arial" panose="020B0604020202020204" pitchFamily="34" charset="0"/>
                <a:cs typeface="Arial" panose="020B0604020202020204" pitchFamily="34" charset="0"/>
              </a:rPr>
              <a:t>Thank  You</a:t>
            </a:r>
            <a:endParaRPr lang="en-GB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assenger train stopped at a station&#10;&#10;Description automatically generated">
            <a:extLst>
              <a:ext uri="{FF2B5EF4-FFF2-40B4-BE49-F238E27FC236}">
                <a16:creationId xmlns:a16="http://schemas.microsoft.com/office/drawing/2014/main" id="{979785B7-A8AE-443E-A945-2143D7858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8" y="0"/>
            <a:ext cx="456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0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– Entries for each station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92A8A3-60B3-4B76-8ED1-3821BE9E97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45DAA0-D2BF-4D8E-A114-BC8637B9DD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9513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3D4E86-933A-455D-B050-84DE172F6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325" y="1825625"/>
            <a:ext cx="4351338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5CF56CA-0A2F-4C11-ABF2-A05679A2C5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15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2952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Appendix 1 (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8FF48-4C4C-4C5B-B5FC-95A005D45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618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5070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91920"/>
            <a:ext cx="6500751" cy="478504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sz="2400" dirty="0"/>
          </a:p>
          <a:p>
            <a:r>
              <a:rPr lang="en-GB" sz="3200" dirty="0"/>
              <a:t>Our goal is to help WTWY teams in achieving maximum email signups.</a:t>
            </a:r>
          </a:p>
          <a:p>
            <a:r>
              <a:rPr lang="en-GB" sz="3200" dirty="0"/>
              <a:t>This will help them increase their fundraising on the gala night.</a:t>
            </a:r>
          </a:p>
          <a:p>
            <a:endParaRPr lang="en-GB" sz="2400" dirty="0"/>
          </a:p>
        </p:txBody>
      </p:sp>
      <p:pic>
        <p:nvPicPr>
          <p:cNvPr id="3" name="Picture 2" descr="A picture containing star, rain, sky&#10;&#10;Description automatically generated">
            <a:extLst>
              <a:ext uri="{FF2B5EF4-FFF2-40B4-BE49-F238E27FC236}">
                <a16:creationId xmlns:a16="http://schemas.microsoft.com/office/drawing/2014/main" id="{16FB2716-B621-4013-8125-0A99C14FD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20" y="0"/>
            <a:ext cx="457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940" y="-55398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1940" y="835989"/>
            <a:ext cx="7640782" cy="47850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Using the New York City subway data to analyse transit patterns of commuters in order to optimize WTWY team placement.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Ten weeks’ worth of turnstile data from the MTA datasets </a:t>
            </a:r>
          </a:p>
          <a:p>
            <a:pPr algn="just"/>
            <a:r>
              <a:rPr lang="en-GB" sz="2400" dirty="0"/>
              <a:t>For each station, we added both their entry and exit data for a combined traffic data.</a:t>
            </a:r>
          </a:p>
          <a:p>
            <a:pPr algn="just"/>
            <a:endParaRPr lang="en-GB" sz="2400" dirty="0"/>
          </a:p>
          <a:p>
            <a:r>
              <a:rPr lang="en-GB" sz="2400" dirty="0"/>
              <a:t>Data analysis with the following: 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89" y="4888635"/>
            <a:ext cx="1522680" cy="9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789" y="4152450"/>
            <a:ext cx="2161222" cy="66541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2A68E5A-4068-4B4A-A95A-E726F763D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Weekends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less traffic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Weekdays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generally see more traffic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29630-2017-4436-BB94-CD458C45FA42}"/>
              </a:ext>
            </a:extLst>
          </p:cNvPr>
          <p:cNvSpPr txBox="1"/>
          <p:nvPr/>
        </p:nvSpPr>
        <p:spPr>
          <a:xfrm>
            <a:off x="7325757" y="557613"/>
            <a:ext cx="24541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All MTA NYC Stations</a:t>
            </a:r>
          </a:p>
          <a:p>
            <a:pPr algn="ctr"/>
            <a:r>
              <a:rPr lang="en-SG" sz="1600" dirty="0"/>
              <a:t>(26 Jan 2019 – 5 April 2019)</a:t>
            </a:r>
            <a:endParaRPr lang="en-SG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71CAA3F-1178-4D9C-92E4-709A82E51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8" y="113823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14707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Top stations are the following: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Penn Station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Grand Central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Herald Square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23</a:t>
            </a:r>
            <a:r>
              <a:rPr lang="en-US" sz="2000" baseline="30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rd</a:t>
            </a: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Street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Times Square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these stations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A00F5-DFC8-4ECB-955B-8DC8E5F5D40F}"/>
              </a:ext>
            </a:extLst>
          </p:cNvPr>
          <p:cNvSpPr txBox="1"/>
          <p:nvPr/>
        </p:nvSpPr>
        <p:spPr>
          <a:xfrm>
            <a:off x="7434465" y="689352"/>
            <a:ext cx="2332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/>
              <a:t>26 Jan 2019 – 5 April 2019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4A23F15-791D-4488-A09A-9C7389C1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8" y="113823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4250012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All five stations have similar patterns of traffic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Low on weekends (blue highlight)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High on weekdays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Larger variations on Mondays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Focus on weekdays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D339B-E74E-497C-9BB3-87B76654547D}"/>
              </a:ext>
            </a:extLst>
          </p:cNvPr>
          <p:cNvSpPr txBox="1"/>
          <p:nvPr/>
        </p:nvSpPr>
        <p:spPr>
          <a:xfrm>
            <a:off x="7798312" y="369318"/>
            <a:ext cx="2059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26 Jan 2019 – 5 April 2019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3698E9-AD0E-4AD1-8A80-A8EC7F7D4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8" y="113823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56984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Some stations have flatter traffic patterns than others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Could be in or near tourist areas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Tourists unlikely to attend gala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May be better to skip these </a:t>
            </a:r>
            <a:r>
              <a:rPr lang="en-US" sz="2200" b="1" u="sng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stations </a:t>
            </a:r>
            <a:endParaRPr lang="en-US" sz="2200" b="1" u="sng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CCC6B-ED8B-4FA2-A474-2267832FE478}"/>
              </a:ext>
            </a:extLst>
          </p:cNvPr>
          <p:cNvSpPr txBox="1"/>
          <p:nvPr/>
        </p:nvSpPr>
        <p:spPr>
          <a:xfrm>
            <a:off x="7798312" y="369318"/>
            <a:ext cx="2059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26 Jan 2019 – 5 April 2019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4F19F7-15C2-4F6F-96AD-BB431D261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3288" y="1138237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61891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Certain weeks for certain stations have anomalous dips or peaks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Could be due to special circumstances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b="1" u="sng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Need to determine what causes these dips/peaks before making any decision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EA6E80-ACE3-4335-94EF-3C8FA49A8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4539" y="1850378"/>
            <a:ext cx="6314487" cy="31572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CBC63C-CC28-4351-96EA-7B30C7D87F87}"/>
              </a:ext>
            </a:extLst>
          </p:cNvPr>
          <p:cNvSpPr txBox="1"/>
          <p:nvPr/>
        </p:nvSpPr>
        <p:spPr>
          <a:xfrm>
            <a:off x="7573897" y="1517848"/>
            <a:ext cx="2059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26 Jan 2019 – 5 April 2019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0F8FB6-8B8E-401B-86D0-6E30F4FBE5BD}"/>
              </a:ext>
            </a:extLst>
          </p:cNvPr>
          <p:cNvSpPr/>
          <p:nvPr/>
        </p:nvSpPr>
        <p:spPr>
          <a:xfrm>
            <a:off x="7647375" y="2875904"/>
            <a:ext cx="606717" cy="6549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663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7181"/>
            <a:ext cx="7422439" cy="877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Next Steps: Identify 3 more areas…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108" y="1890194"/>
            <a:ext cx="6577585" cy="4351338"/>
          </a:xfrm>
        </p:spPr>
        <p:txBody>
          <a:bodyPr>
            <a:normAutofit/>
          </a:bodyPr>
          <a:lstStyle/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Explore Anomalies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Peak Hours</a:t>
            </a:r>
          </a:p>
          <a:p>
            <a:pPr marL="742950" indent="-742950" algn="just">
              <a:buFont typeface="+mj-lt"/>
              <a:buAutoNum type="arabicParenR"/>
            </a:pPr>
            <a:endParaRPr lang="en-GB" sz="3500" dirty="0"/>
          </a:p>
          <a:p>
            <a:pPr marL="742950" indent="-742950" algn="just">
              <a:buFont typeface="+mj-lt"/>
              <a:buAutoNum type="arabicParenR"/>
            </a:pPr>
            <a:r>
              <a:rPr lang="en-GB" sz="3500" dirty="0"/>
              <a:t>Other datasets: demographic data, geographic data, A/B tests</a:t>
            </a:r>
          </a:p>
        </p:txBody>
      </p:sp>
      <p:pic>
        <p:nvPicPr>
          <p:cNvPr id="5" name="Picture 4" descr="A person walking on a bridge&#10;&#10;Description automatically generated">
            <a:extLst>
              <a:ext uri="{FF2B5EF4-FFF2-40B4-BE49-F238E27FC236}">
                <a16:creationId xmlns:a16="http://schemas.microsoft.com/office/drawing/2014/main" id="{DE49ACD4-4F35-4159-8918-32FC01A5EB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0" y="-7375"/>
            <a:ext cx="4299899" cy="68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205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Depth</vt:lpstr>
      <vt:lpstr>MTA Data Analysis of NYC Subway for WTWY</vt:lpstr>
      <vt:lpstr>Objectives</vt:lpstr>
      <vt:lpstr>Methodology</vt:lpstr>
      <vt:lpstr>Key Findings</vt:lpstr>
      <vt:lpstr>Key Findings</vt:lpstr>
      <vt:lpstr>Key Findings</vt:lpstr>
      <vt:lpstr>Key Findings</vt:lpstr>
      <vt:lpstr>Key Findings</vt:lpstr>
      <vt:lpstr>Next Steps: Identify 3 more areas…</vt:lpstr>
      <vt:lpstr>…to support Women Tech Women Yes</vt:lpstr>
      <vt:lpstr>Thank  You</vt:lpstr>
      <vt:lpstr>Appendix 1 – Entries for each station</vt:lpstr>
      <vt:lpstr>Appendix 1 (contd)</vt:lpstr>
      <vt:lpstr>Appendix 1 (contd)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 Analysis of NYC Subway for WTWY</dc:title>
  <dc:creator>Yingzhao Ouyang</dc:creator>
  <cp:lastModifiedBy>Yingzhao Ouyang</cp:lastModifiedBy>
  <cp:revision>7</cp:revision>
  <dcterms:created xsi:type="dcterms:W3CDTF">2020-04-17T00:43:58Z</dcterms:created>
  <dcterms:modified xsi:type="dcterms:W3CDTF">2020-04-17T01:52:24Z</dcterms:modified>
</cp:coreProperties>
</file>